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Maven Pr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avenPro-regular.fntdata"/><Relationship Id="rId6" Type="http://schemas.openxmlformats.org/officeDocument/2006/relationships/slide" Target="slides/slide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3b94c36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3b94c36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Siguiendo el </a:t>
            </a:r>
            <a:r>
              <a:rPr lang="es"/>
              <a:t>Real Decreto 1105/2014, de 26 de diciembre, por el que se establece el currículo básico de la Educación Secundaria Obligatoria y del Bachillerato</a:t>
            </a:r>
            <a:r>
              <a:rPr lang="es"/>
              <a:t>, proponemos esta actividad para la asignatura de  4º de ESO. Con ella se pretende enseñar algunos contenidos del bloque 3: Los cambios, en concreto las principales características de las reacciones de combustión, así como realizar experiencias donde tengan lugar este tipo de reacciones.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3b94c3610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3b94c3610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 un proceso químico (o reacción química) se produce una profunda alteración de la materia. Se parte de unas sustancias (reactivos) y lo que se obtiene (productos) son unas sustancias completamente diferentes a las de partida. Generalmente los reactivos desaparecen y se obtienen los productos de la reacción. Para representar abreviadamente las reacciones químicas se utilizan las ecuaciones químicas. En una ecuación química se escriben las fórmulas de los reactivos a la izquierda y las de los productos a la derecha separados por una flecha.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Para que se verifique una reacción química ha de producirse: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Una ruptura de los enlaces en los reactivos, lo que generalmente implica aportar energía.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 reagrupamiento de los átomos de forma distinta.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Una formación de nuevos enlaces para formarse los productos, lo que generalmente implica un desprendimiento de energía.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3b94c3610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3b94c3610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3b94c3610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3b94c3610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3cc168cf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3cc168cf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252525"/>
                </a:solidFill>
                <a:highlight>
                  <a:srgbClr val="FFFFFF"/>
                </a:highlight>
              </a:rPr>
              <a:t>La reacción de combustión se basa en la reacción química exotérmica de una sustancia o mezcla de sustancias llamada combustible con el oxígeno. Es característica de esta reacción la formación de una llama, que es la masa gaseosa incandescente que emite luz y calor, que </a:t>
            </a:r>
            <a:r>
              <a:rPr lang="es" sz="1300">
                <a:solidFill>
                  <a:srgbClr val="252525"/>
                </a:solidFill>
                <a:highlight>
                  <a:srgbClr val="FFFFFF"/>
                </a:highlight>
              </a:rPr>
              <a:t>está</a:t>
            </a:r>
            <a:r>
              <a:rPr lang="es" sz="1300">
                <a:solidFill>
                  <a:srgbClr val="252525"/>
                </a:solidFill>
                <a:highlight>
                  <a:srgbClr val="FFFFFF"/>
                </a:highlight>
              </a:rPr>
              <a:t> en contacto con la sustancia combustible.</a:t>
            </a:r>
            <a:endParaRPr sz="13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252525"/>
                </a:solidFill>
                <a:highlight>
                  <a:srgbClr val="FFFFFF"/>
                </a:highlight>
              </a:rPr>
              <a:t>La reacción de combustión puede llevarse a cabo directamente con el oxigeno o bien con una mezcla de sustancias que contengan oxígeno, llamada comburente, siendo el aire atmosférico el comburente mas habitual.</a:t>
            </a:r>
            <a:endParaRPr sz="13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252525"/>
                </a:solidFill>
                <a:highlight>
                  <a:srgbClr val="FFFFFF"/>
                </a:highlight>
              </a:rPr>
              <a:t>La reacción del combustible con el oxígeno origina sustancias gaseosas entre las cuales las más comunes son CO</a:t>
            </a:r>
            <a:r>
              <a:rPr baseline="-25000" lang="es" sz="1300">
                <a:solidFill>
                  <a:srgbClr val="252525"/>
                </a:solidFill>
                <a:highlight>
                  <a:srgbClr val="FFFFFF"/>
                </a:highlight>
              </a:rPr>
              <a:t>2</a:t>
            </a:r>
            <a:r>
              <a:rPr lang="es" sz="1300">
                <a:solidFill>
                  <a:srgbClr val="252525"/>
                </a:solidFill>
                <a:highlight>
                  <a:srgbClr val="FFFFFF"/>
                </a:highlight>
              </a:rPr>
              <a:t> y H</a:t>
            </a:r>
            <a:r>
              <a:rPr baseline="-25000" lang="es" sz="1300">
                <a:solidFill>
                  <a:srgbClr val="252525"/>
                </a:solidFill>
                <a:highlight>
                  <a:srgbClr val="FFFFFF"/>
                </a:highlight>
              </a:rPr>
              <a:t>2</a:t>
            </a:r>
            <a:r>
              <a:rPr lang="es" sz="1300">
                <a:solidFill>
                  <a:srgbClr val="252525"/>
                </a:solidFill>
                <a:highlight>
                  <a:srgbClr val="FFFFFF"/>
                </a:highlight>
              </a:rPr>
              <a:t>O. Se denominan en forma genérica productos, humos o gases de combustión. Es importante destacar que el combustible solo reacciona con el oxígeno y no con el nitrógeno, el otro componente del aire. Por lo tanto el nitrógeno del aire pasará íntegramente a los productos de combustión sin reaccionar.</a:t>
            </a:r>
            <a:endParaRPr sz="13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252525"/>
                </a:solidFill>
                <a:highlight>
                  <a:srgbClr val="FFFFFF"/>
                </a:highlight>
              </a:rPr>
              <a:t>Las reacciones químicas que se utilizan en el estudio de las combustiones técnicas tanto si se emplea aire u oxigeno, son muy sencillas y las principales son las que aparece en la diapositiva. Como podemos observar en todas estas reacciones se necesita oxígeno.</a:t>
            </a:r>
            <a:endParaRPr sz="13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3b94c3610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3b94c3610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3b94c3610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3b94c3610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3b94c3610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3b94c3610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experimento que seguimos para que los alumnos puedan experimentar con este tipo de reacciones es muy sencillo; cogemos dos velas y encendemos ambas velas, una la tapamos con un bote de cristal y otra la dejamos fuera. De esta manera a los pocos minutos observaremos como la vela que </a:t>
            </a:r>
            <a:r>
              <a:rPr lang="es"/>
              <a:t>está</a:t>
            </a:r>
            <a:r>
              <a:rPr lang="es"/>
              <a:t> fuera del tarro de cristal sigue encendida pero la de dentro del tarro se ha apagado y esto es por que se ha consumido el oxígeno que </a:t>
            </a:r>
            <a:r>
              <a:rPr lang="es"/>
              <a:t>había</a:t>
            </a:r>
            <a:r>
              <a:rPr lang="es"/>
              <a:t> dentro del tarro y ya no se puede seguir realizando la reacción de combustión.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xUjrqFVBgc8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795300"/>
            <a:ext cx="4535700" cy="267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Actividad sobre reacciones químicas a partir de un error en Star Wars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Antonio José Cabello </a:t>
            </a:r>
            <a:r>
              <a:rPr lang="es"/>
              <a:t>Gámez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María del Mar Fernández Martín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12450" y="0"/>
            <a:ext cx="7030500" cy="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Curriculum 4º ESO</a:t>
            </a:r>
            <a:endParaRPr/>
          </a:p>
        </p:txBody>
      </p:sp>
      <p:pic>
        <p:nvPicPr>
          <p:cNvPr id="284" name="Google Shape;284;p14"/>
          <p:cNvPicPr preferRelativeResize="0"/>
          <p:nvPr/>
        </p:nvPicPr>
        <p:blipFill rotWithShape="1">
          <a:blip r:embed="rId3">
            <a:alphaModFix/>
          </a:blip>
          <a:srcRect b="1012" l="13227" r="13651" t="10928"/>
          <a:stretch/>
        </p:blipFill>
        <p:spPr>
          <a:xfrm>
            <a:off x="1312450" y="498650"/>
            <a:ext cx="6101597" cy="45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4"/>
          <p:cNvSpPr/>
          <p:nvPr/>
        </p:nvSpPr>
        <p:spPr>
          <a:xfrm>
            <a:off x="3848900" y="694950"/>
            <a:ext cx="1028700" cy="181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"/>
          <p:cNvSpPr/>
          <p:nvPr/>
        </p:nvSpPr>
        <p:spPr>
          <a:xfrm>
            <a:off x="1385800" y="912000"/>
            <a:ext cx="1492500" cy="131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4"/>
          <p:cNvSpPr/>
          <p:nvPr/>
        </p:nvSpPr>
        <p:spPr>
          <a:xfrm>
            <a:off x="1385800" y="1043700"/>
            <a:ext cx="1492500" cy="222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4"/>
          <p:cNvSpPr/>
          <p:nvPr/>
        </p:nvSpPr>
        <p:spPr>
          <a:xfrm>
            <a:off x="1385800" y="1551450"/>
            <a:ext cx="1492500" cy="131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 b="32604" l="10103" r="9264" t="1178"/>
          <a:stretch/>
        </p:blipFill>
        <p:spPr>
          <a:xfrm>
            <a:off x="1576663" y="868775"/>
            <a:ext cx="5990676" cy="340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048800" y="1367100"/>
            <a:ext cx="7046400" cy="240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tipo de reacción química podemos ver en el siguiente vídeo?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error podemos observar?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Wars Episode 6 &quot;Return of the Jedi&quot;" id="303" name="Google Shape;303;p17" title="The 2nd Death Star Explosion [1080p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529" y="0"/>
            <a:ext cx="6146933" cy="4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7"/>
          <p:cNvSpPr txBox="1"/>
          <p:nvPr/>
        </p:nvSpPr>
        <p:spPr>
          <a:xfrm>
            <a:off x="1498525" y="4560650"/>
            <a:ext cx="6232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Escena de una explosión en el espacio que se puede ver en Star Wars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En: https://youtu.be/xUjrqFVBgc8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Reacción de combustión</a:t>
            </a:r>
            <a:endParaRPr/>
          </a:p>
        </p:txBody>
      </p:sp>
      <p:pic>
        <p:nvPicPr>
          <p:cNvPr id="310" name="Google Shape;310;p18"/>
          <p:cNvPicPr preferRelativeResize="0"/>
          <p:nvPr/>
        </p:nvPicPr>
        <p:blipFill rotWithShape="1">
          <a:blip r:embed="rId3">
            <a:alphaModFix/>
          </a:blip>
          <a:srcRect b="19007" l="27164" r="53590" t="44883"/>
          <a:stretch/>
        </p:blipFill>
        <p:spPr>
          <a:xfrm>
            <a:off x="2652325" y="1412925"/>
            <a:ext cx="3172825" cy="317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/>
          <p:nvPr>
            <p:ph type="title"/>
          </p:nvPr>
        </p:nvSpPr>
        <p:spPr>
          <a:xfrm>
            <a:off x="1207500" y="1635300"/>
            <a:ext cx="67290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Planteamiento de la hipótesis o error y diseño de un experimento para demostrar dicho error.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Error</a:t>
            </a:r>
            <a:endParaRPr/>
          </a:p>
        </p:txBody>
      </p:sp>
      <p:sp>
        <p:nvSpPr>
          <p:cNvPr id="321" name="Google Shape;321;p20"/>
          <p:cNvSpPr txBox="1"/>
          <p:nvPr>
            <p:ph idx="1" type="body"/>
          </p:nvPr>
        </p:nvSpPr>
        <p:spPr>
          <a:xfrm>
            <a:off x="1303800" y="1990050"/>
            <a:ext cx="7030500" cy="15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5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Para que una nave explote y se incendie se necesita oxígeno. Pero en el espacio solo hay oxígeno dentro de la propia nave  que, </a:t>
            </a:r>
            <a:r>
              <a:rPr b="1" lang="es" sz="135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en caso de incendio, daría posiblemente para una llamita de nada y no para la gran explosión que vemos en la película.</a:t>
            </a:r>
            <a:r>
              <a:rPr lang="es" sz="135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</a:t>
            </a:r>
            <a:endParaRPr sz="13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35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Además, </a:t>
            </a:r>
            <a:r>
              <a:rPr b="1" lang="es" sz="135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en el espacio no hay aire, por lo que tampoco hay sonido</a:t>
            </a:r>
            <a:r>
              <a:rPr lang="es" sz="135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Experimento</a:t>
            </a:r>
            <a:endParaRPr/>
          </a:p>
        </p:txBody>
      </p:sp>
      <p:pic>
        <p:nvPicPr>
          <p:cNvPr id="327" name="Google Shape;3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650" y="1498725"/>
            <a:ext cx="4569700" cy="31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